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7" autoAdjust="0"/>
    <p:restoredTop sz="94660"/>
  </p:normalViewPr>
  <p:slideViewPr>
    <p:cSldViewPr snapToGrid="0">
      <p:cViewPr varScale="1">
        <p:scale>
          <a:sx n="84" d="100"/>
          <a:sy n="84" d="100"/>
        </p:scale>
        <p:origin x="44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0FAE-E07C-4724-8B47-F28FD1B175FE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95238-AEF5-4FA1-B766-CFA5D12874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6555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0FAE-E07C-4724-8B47-F28FD1B175FE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95238-AEF5-4FA1-B766-CFA5D12874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849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0FAE-E07C-4724-8B47-F28FD1B175FE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95238-AEF5-4FA1-B766-CFA5D12874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9201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0FAE-E07C-4724-8B47-F28FD1B175FE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95238-AEF5-4FA1-B766-CFA5D12874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4551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0FAE-E07C-4724-8B47-F28FD1B175FE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95238-AEF5-4FA1-B766-CFA5D12874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577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0FAE-E07C-4724-8B47-F28FD1B175FE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95238-AEF5-4FA1-B766-CFA5D12874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396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0FAE-E07C-4724-8B47-F28FD1B175FE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95238-AEF5-4FA1-B766-CFA5D12874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2885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0FAE-E07C-4724-8B47-F28FD1B175FE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95238-AEF5-4FA1-B766-CFA5D12874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0801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0FAE-E07C-4724-8B47-F28FD1B175FE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95238-AEF5-4FA1-B766-CFA5D12874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611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0FAE-E07C-4724-8B47-F28FD1B175FE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95238-AEF5-4FA1-B766-CFA5D12874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0134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0FAE-E07C-4724-8B47-F28FD1B175FE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95238-AEF5-4FA1-B766-CFA5D12874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6126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00FAE-E07C-4724-8B47-F28FD1B175FE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95238-AEF5-4FA1-B766-CFA5D12874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7537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9840" y="2097723"/>
            <a:ext cx="9144000" cy="2387600"/>
          </a:xfrm>
        </p:spPr>
        <p:txBody>
          <a:bodyPr/>
          <a:lstStyle/>
          <a:p>
            <a:r>
              <a:rPr lang="it-IT" dirty="0" smtClean="0">
                <a:latin typeface="+mn-lt"/>
              </a:rPr>
              <a:t>Le schede- norma </a:t>
            </a:r>
            <a:br>
              <a:rPr lang="it-IT" dirty="0" smtClean="0">
                <a:latin typeface="+mn-lt"/>
              </a:rPr>
            </a:br>
            <a:r>
              <a:rPr lang="it-IT" dirty="0" smtClean="0">
                <a:latin typeface="+mn-lt"/>
              </a:rPr>
              <a:t>del POC adottato</a:t>
            </a:r>
            <a:endParaRPr lang="it-IT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9279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1432560" y="1721803"/>
            <a:ext cx="9144000" cy="13058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 smtClean="0">
                <a:latin typeface="+mn-lt"/>
              </a:rPr>
              <a:t>Le schede- norma delle aree soggette a progetto unitario convenzionato (PUC)</a:t>
            </a:r>
            <a:endParaRPr lang="it-IT" dirty="0">
              <a:latin typeface="+mn-lt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065" y="3842960"/>
            <a:ext cx="11766916" cy="193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381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75" y="505300"/>
            <a:ext cx="7427040" cy="595646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/>
          <a:srcRect t="144" r="55431"/>
          <a:stretch/>
        </p:blipFill>
        <p:spPr>
          <a:xfrm>
            <a:off x="8390728" y="505300"/>
            <a:ext cx="2693832" cy="303616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/>
          <a:srcRect l="53530" t="1151"/>
          <a:stretch/>
        </p:blipFill>
        <p:spPr>
          <a:xfrm>
            <a:off x="8390728" y="3667760"/>
            <a:ext cx="2825912" cy="302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911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320800" y="1209040"/>
            <a:ext cx="209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Considerazioni</a:t>
            </a:r>
            <a:r>
              <a:rPr lang="it-IT" sz="2400" dirty="0" smtClean="0"/>
              <a:t>: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1320800" y="2068006"/>
            <a:ext cx="108983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Non è presente alcun dato relativo alla consistenza dell’area e degli edifici esistenti, né</a:t>
            </a:r>
          </a:p>
          <a:p>
            <a:r>
              <a:rPr lang="it-IT" sz="2400" i="1" dirty="0"/>
              <a:t>a</a:t>
            </a:r>
            <a:r>
              <a:rPr lang="it-IT" sz="2400" i="1" dirty="0" smtClean="0"/>
              <a:t>lcuna analisi sulla qualità dell’edificato</a:t>
            </a:r>
            <a:endParaRPr lang="it-IT" sz="2400" i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320800" y="3907137"/>
            <a:ext cx="107742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Non sono espresse prescrizioni relativamente all’insediamento di servizi di interesse </a:t>
            </a:r>
          </a:p>
          <a:p>
            <a:r>
              <a:rPr lang="it-IT" sz="2400" i="1" dirty="0" smtClean="0"/>
              <a:t>pubblico, ma solo un cenno ad eventuali «attività ludico-ricreative connesse all’ippica</a:t>
            </a:r>
          </a:p>
          <a:p>
            <a:r>
              <a:rPr lang="it-IT" sz="2400" i="1" dirty="0" smtClean="0"/>
              <a:t>per  servizi di interesse pubblico quali l’ippoterapia e/o la pratica sportiva»</a:t>
            </a:r>
            <a:endParaRPr lang="it-IT" sz="2400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309708" y="2987571"/>
            <a:ext cx="107853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La disciplina è confusa e contraddittoria, in particolare per quanto attiene la funzione</a:t>
            </a:r>
          </a:p>
          <a:p>
            <a:r>
              <a:rPr lang="it-IT" sz="2400" i="1" dirty="0" smtClean="0"/>
              <a:t>residenziale.</a:t>
            </a:r>
            <a:endParaRPr lang="it-IT" sz="2400" i="1" dirty="0"/>
          </a:p>
        </p:txBody>
      </p:sp>
    </p:spTree>
    <p:extLst>
      <p:ext uri="{BB962C8B-B14F-4D97-AF65-F5344CB8AC3E}">
        <p14:creationId xmlns:p14="http://schemas.microsoft.com/office/powerpoint/2010/main" val="1813562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32" y="316084"/>
            <a:ext cx="7964577" cy="465215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7809" y="1178411"/>
            <a:ext cx="4054191" cy="3444538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73232" y="4927451"/>
            <a:ext cx="3975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Area ex-ENEL - Considerazioni</a:t>
            </a:r>
            <a:r>
              <a:rPr lang="it-IT" sz="2400" dirty="0" smtClean="0"/>
              <a:t>: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73232" y="5485276"/>
            <a:ext cx="98959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smtClean="0"/>
              <a:t>Non è presente alcun dato relativo alla consistenza dell’area, né alla volumetria esistente, che </a:t>
            </a:r>
          </a:p>
          <a:p>
            <a:r>
              <a:rPr lang="it-IT" sz="2000" i="1" dirty="0" smtClean="0"/>
              <a:t>si consente di incrementare del 20%</a:t>
            </a:r>
            <a:endParaRPr lang="it-IT" sz="2000" i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73232" y="6181600"/>
            <a:ext cx="73612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smtClean="0"/>
              <a:t>Non è indicata la categoria della distribuzione commerciale ammessa</a:t>
            </a:r>
            <a:endParaRPr lang="it-IT" sz="2000" i="1" dirty="0"/>
          </a:p>
        </p:txBody>
      </p:sp>
      <p:sp>
        <p:nvSpPr>
          <p:cNvPr id="8" name="Rettangolo 7"/>
          <p:cNvSpPr/>
          <p:nvPr/>
        </p:nvSpPr>
        <p:spPr>
          <a:xfrm>
            <a:off x="2783840" y="2428240"/>
            <a:ext cx="3393440" cy="2743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6065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753" y="407635"/>
            <a:ext cx="5688567" cy="833053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53" y="1310458"/>
            <a:ext cx="5875069" cy="493794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6226" y="1470500"/>
            <a:ext cx="4244494" cy="439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453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12" y="135695"/>
            <a:ext cx="5886667" cy="5259473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6208" y="384656"/>
            <a:ext cx="4553884" cy="4583583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290611" y="5257499"/>
            <a:ext cx="209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Considerazioni</a:t>
            </a:r>
            <a:r>
              <a:rPr lang="it-IT" sz="2400" dirty="0" smtClean="0"/>
              <a:t>: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90611" y="5604323"/>
            <a:ext cx="118956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 smtClean="0"/>
              <a:t>Il movente dichiarato della scheda è la presenza di volumetrie «incongrue», da sostituire, tuttavia </a:t>
            </a:r>
            <a:r>
              <a:rPr lang="it-IT" sz="2000" i="1" dirty="0"/>
              <a:t>n</a:t>
            </a:r>
            <a:r>
              <a:rPr lang="it-IT" sz="2000" i="1" dirty="0" smtClean="0"/>
              <a:t>on è presente </a:t>
            </a:r>
          </a:p>
          <a:p>
            <a:r>
              <a:rPr lang="it-IT" sz="2000" i="1" dirty="0" smtClean="0"/>
              <a:t>alcun dato relativo alla consistenza dell’area, né alla volumetria esistente, che si consente di incrementare del 10%</a:t>
            </a:r>
            <a:endParaRPr lang="it-IT" sz="2000" i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90611" y="6248701"/>
            <a:ext cx="11895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i="1" dirty="0" smtClean="0"/>
              <a:t>Il riparto tra le diverse destinazioni è libero, cosa che non consente di computare i carichi urbanistici prodotti. </a:t>
            </a:r>
          </a:p>
          <a:p>
            <a:r>
              <a:rPr lang="it-IT" sz="2000" i="1" dirty="0" smtClean="0"/>
              <a:t>Non ci sono prescrizioni di cessione di aree né altro da convenzionare</a:t>
            </a:r>
            <a:endParaRPr lang="it-IT" sz="2000" i="1" dirty="0"/>
          </a:p>
        </p:txBody>
      </p:sp>
      <p:sp>
        <p:nvSpPr>
          <p:cNvPr id="7" name="Rettangolo 6"/>
          <p:cNvSpPr/>
          <p:nvPr/>
        </p:nvSpPr>
        <p:spPr>
          <a:xfrm>
            <a:off x="2733040" y="4724795"/>
            <a:ext cx="3322320" cy="4269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6367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74" y="224755"/>
            <a:ext cx="7986452" cy="800169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73" y="1024923"/>
            <a:ext cx="6611897" cy="433018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3836" y="1360390"/>
            <a:ext cx="4025683" cy="399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87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t="541" r="2344"/>
          <a:stretch/>
        </p:blipFill>
        <p:spPr>
          <a:xfrm>
            <a:off x="176313" y="172720"/>
            <a:ext cx="5503127" cy="5878537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799946" y="518368"/>
            <a:ext cx="209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Considerazioni</a:t>
            </a:r>
            <a:r>
              <a:rPr lang="it-IT" sz="2400" dirty="0" smtClean="0"/>
              <a:t>: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799946" y="1096156"/>
            <a:ext cx="65718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Non è presente alcun dato relativo alla consistenza </a:t>
            </a:r>
          </a:p>
          <a:p>
            <a:r>
              <a:rPr lang="it-IT" sz="2400" i="1" dirty="0" smtClean="0"/>
              <a:t>dell’area, né alla volumetria esistente, che si</a:t>
            </a:r>
          </a:p>
          <a:p>
            <a:r>
              <a:rPr lang="it-IT" sz="2400" i="1" dirty="0" smtClean="0"/>
              <a:t>consente di incrementare del 20%</a:t>
            </a:r>
            <a:endParaRPr lang="it-IT" sz="2400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99946" y="2296485"/>
            <a:ext cx="59510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Non si comprende se anche spazi a verde</a:t>
            </a:r>
          </a:p>
          <a:p>
            <a:r>
              <a:rPr lang="it-IT" sz="2400" i="1" dirty="0" smtClean="0"/>
              <a:t>attrezzato sono oggetto di cessione al comune</a:t>
            </a:r>
            <a:endParaRPr lang="it-IT" sz="2400" i="1" dirty="0"/>
          </a:p>
        </p:txBody>
      </p:sp>
    </p:spTree>
    <p:extLst>
      <p:ext uri="{BB962C8B-B14F-4D97-AF65-F5344CB8AC3E}">
        <p14:creationId xmlns:p14="http://schemas.microsoft.com/office/powerpoint/2010/main" val="4162103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73" y="267934"/>
            <a:ext cx="5243014" cy="81541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757" y="1310540"/>
            <a:ext cx="9313299" cy="2479139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757" y="3625700"/>
            <a:ext cx="3749365" cy="34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59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l="-371" t="56747"/>
          <a:stretch/>
        </p:blipFill>
        <p:spPr>
          <a:xfrm>
            <a:off x="193040" y="870880"/>
            <a:ext cx="9164320" cy="174155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607" y="2838836"/>
            <a:ext cx="4762913" cy="420660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40" y="499665"/>
            <a:ext cx="1851820" cy="320068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262880" y="3733066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i="1" dirty="0" smtClean="0"/>
              <a:t>Non è presente alcun dato relativo alla consistenza dell’area e degli edifici esistenti</a:t>
            </a:r>
            <a:endParaRPr lang="it-IT" sz="2000" i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262880" y="2847370"/>
            <a:ext cx="209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Considerazioni</a:t>
            </a:r>
            <a:r>
              <a:rPr lang="it-IT" sz="2400" dirty="0" smtClean="0"/>
              <a:t>:</a:t>
            </a:r>
          </a:p>
        </p:txBody>
      </p:sp>
      <p:sp>
        <p:nvSpPr>
          <p:cNvPr id="7" name="Rettangolo 6"/>
          <p:cNvSpPr/>
          <p:nvPr/>
        </p:nvSpPr>
        <p:spPr>
          <a:xfrm>
            <a:off x="5262880" y="437939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i="1" dirty="0" smtClean="0"/>
              <a:t>La «disciplina» non presenta alcun carattere normativo, ma sono solo obiettivi generici</a:t>
            </a:r>
            <a:endParaRPr lang="it-IT" sz="2000" i="1" dirty="0"/>
          </a:p>
        </p:txBody>
      </p:sp>
      <p:sp>
        <p:nvSpPr>
          <p:cNvPr id="8" name="Rettangolo 7"/>
          <p:cNvSpPr/>
          <p:nvPr/>
        </p:nvSpPr>
        <p:spPr>
          <a:xfrm>
            <a:off x="5262880" y="5076875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000" i="1" dirty="0" smtClean="0"/>
              <a:t>Lo schema distributivo è privo di legenda e incomprensibile</a:t>
            </a:r>
            <a:endParaRPr lang="it-IT" sz="2000" i="1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40" y="2541652"/>
            <a:ext cx="2072820" cy="24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036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18" y="339054"/>
            <a:ext cx="3618694" cy="90046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58" y="1826111"/>
            <a:ext cx="5905426" cy="4107329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560" y="1239520"/>
            <a:ext cx="5458849" cy="481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46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66" y="314824"/>
            <a:ext cx="6181242" cy="3942216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76366" y="4340890"/>
            <a:ext cx="209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Considerazioni</a:t>
            </a:r>
            <a:r>
              <a:rPr lang="it-IT" sz="2400" dirty="0" smtClean="0"/>
              <a:t>:</a:t>
            </a:r>
          </a:p>
        </p:txBody>
      </p:sp>
      <p:sp>
        <p:nvSpPr>
          <p:cNvPr id="4" name="Rettangolo 3"/>
          <p:cNvSpPr/>
          <p:nvPr/>
        </p:nvSpPr>
        <p:spPr>
          <a:xfrm>
            <a:off x="576366" y="4886405"/>
            <a:ext cx="105691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smtClean="0"/>
              <a:t>Trattasi di resede ferroviario dismesso, ma adiacente al fascio di binari in attività, inadatto a una destinazione abitativa, che la previsione di parcheggio non può che peggiorare</a:t>
            </a:r>
            <a:endParaRPr lang="it-IT" sz="2000" i="1" dirty="0"/>
          </a:p>
        </p:txBody>
      </p:sp>
      <p:sp>
        <p:nvSpPr>
          <p:cNvPr id="5" name="Rettangolo 4"/>
          <p:cNvSpPr/>
          <p:nvPr/>
        </p:nvSpPr>
        <p:spPr>
          <a:xfrm>
            <a:off x="576366" y="5616586"/>
            <a:ext cx="110365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smtClean="0"/>
              <a:t>Non è presente alcun dato relativo alla consistenza dell’area e degli edifici esistenti, dei quali si prevede l’incremento volumetrico del 20%</a:t>
            </a:r>
            <a:endParaRPr lang="it-IT" sz="2000" i="1" dirty="0"/>
          </a:p>
        </p:txBody>
      </p:sp>
      <p:sp>
        <p:nvSpPr>
          <p:cNvPr id="7" name="Rettangolo 6"/>
          <p:cNvSpPr/>
          <p:nvPr/>
        </p:nvSpPr>
        <p:spPr>
          <a:xfrm>
            <a:off x="576366" y="3210955"/>
            <a:ext cx="3233634" cy="36536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38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99" y="0"/>
            <a:ext cx="10107131" cy="6401777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924560" y="4196475"/>
            <a:ext cx="4531360" cy="4269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6713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99440"/>
            <a:ext cx="11448527" cy="401585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32526" y="4523770"/>
            <a:ext cx="209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Considerazioni</a:t>
            </a:r>
            <a:r>
              <a:rPr lang="it-IT" sz="2400" dirty="0" smtClean="0"/>
              <a:t>:</a:t>
            </a:r>
          </a:p>
        </p:txBody>
      </p:sp>
      <p:sp>
        <p:nvSpPr>
          <p:cNvPr id="4" name="Rettangolo 3"/>
          <p:cNvSpPr/>
          <p:nvPr/>
        </p:nvSpPr>
        <p:spPr>
          <a:xfrm>
            <a:off x="358406" y="5292413"/>
            <a:ext cx="110365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smtClean="0"/>
              <a:t>Non è presente alcun dato relativo alla consistenza dell’area e degli edifici esistenti</a:t>
            </a:r>
            <a:endParaRPr lang="it-IT" sz="2000" i="1" dirty="0"/>
          </a:p>
        </p:txBody>
      </p:sp>
      <p:sp>
        <p:nvSpPr>
          <p:cNvPr id="5" name="Rettangolo 4"/>
          <p:cNvSpPr/>
          <p:nvPr/>
        </p:nvSpPr>
        <p:spPr>
          <a:xfrm>
            <a:off x="332526" y="4923081"/>
            <a:ext cx="110365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smtClean="0"/>
              <a:t>C’è contraddizione tra le modalità attuative previste nella Descrizione (PUC) e nella Disciplina (</a:t>
            </a:r>
            <a:r>
              <a:rPr lang="it-IT" sz="2000" i="1" dirty="0" err="1" smtClean="0"/>
              <a:t>PdR</a:t>
            </a:r>
            <a:r>
              <a:rPr lang="it-IT" sz="2000" i="1" dirty="0" smtClean="0"/>
              <a:t>)</a:t>
            </a:r>
            <a:endParaRPr lang="it-IT" sz="2000" i="1" dirty="0"/>
          </a:p>
        </p:txBody>
      </p:sp>
      <p:sp>
        <p:nvSpPr>
          <p:cNvPr id="6" name="Rettangolo 5"/>
          <p:cNvSpPr/>
          <p:nvPr/>
        </p:nvSpPr>
        <p:spPr>
          <a:xfrm>
            <a:off x="332526" y="5652816"/>
            <a:ext cx="113413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smtClean="0"/>
              <a:t>L’indicazione della Sul </a:t>
            </a:r>
            <a:r>
              <a:rPr lang="it-IT" sz="2000" i="1" dirty="0" err="1" smtClean="0"/>
              <a:t>max</a:t>
            </a:r>
            <a:r>
              <a:rPr lang="it-IT" sz="2000" i="1" dirty="0" smtClean="0"/>
              <a:t> (9600 mq) non risulta pertanto raffrontabile con quella esistente (ampliamento o riduzione?)</a:t>
            </a:r>
            <a:endParaRPr lang="it-IT" sz="2000" i="1" dirty="0"/>
          </a:p>
        </p:txBody>
      </p:sp>
      <p:sp>
        <p:nvSpPr>
          <p:cNvPr id="7" name="Rettangolo 6"/>
          <p:cNvSpPr/>
          <p:nvPr/>
        </p:nvSpPr>
        <p:spPr>
          <a:xfrm>
            <a:off x="332526" y="6320995"/>
            <a:ext cx="110365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smtClean="0"/>
              <a:t>Non si comprende quale sia il parcheggio rispetto al quale il nuovo parcheggio dovrebbe porsi in continuità</a:t>
            </a:r>
            <a:endParaRPr lang="it-IT" sz="2000" i="1" dirty="0"/>
          </a:p>
        </p:txBody>
      </p:sp>
    </p:spTree>
    <p:extLst>
      <p:ext uri="{BB962C8B-B14F-4D97-AF65-F5344CB8AC3E}">
        <p14:creationId xmlns:p14="http://schemas.microsoft.com/office/powerpoint/2010/main" val="681316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66" y="181488"/>
            <a:ext cx="11129354" cy="360819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589" y="3693017"/>
            <a:ext cx="6942422" cy="3292125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7872984" y="2027448"/>
            <a:ext cx="2175256" cy="33983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3773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448" y="329936"/>
            <a:ext cx="2140299" cy="26862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447" y="654288"/>
            <a:ext cx="9720673" cy="2064337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2680888" y="279580"/>
            <a:ext cx="920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(sintesi)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447" y="2774357"/>
            <a:ext cx="9739423" cy="2525363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6034024" y="2139209"/>
            <a:ext cx="1645920" cy="29260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4409440" y="2426017"/>
            <a:ext cx="741680" cy="29260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271566" y="5355452"/>
            <a:ext cx="209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Considerazioni</a:t>
            </a:r>
            <a:r>
              <a:rPr lang="it-IT" sz="2400" dirty="0" smtClean="0"/>
              <a:t>:</a:t>
            </a:r>
          </a:p>
        </p:txBody>
      </p:sp>
      <p:sp>
        <p:nvSpPr>
          <p:cNvPr id="9" name="Rettangolo 8"/>
          <p:cNvSpPr/>
          <p:nvPr/>
        </p:nvSpPr>
        <p:spPr>
          <a:xfrm>
            <a:off x="2367140" y="5401618"/>
            <a:ext cx="110365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 smtClean="0"/>
              <a:t>Non è presente alcun dato relativo alla consistenza dell’area e degli edifici esistenti, lacuna tanto più</a:t>
            </a:r>
          </a:p>
          <a:p>
            <a:r>
              <a:rPr lang="it-IT" i="1" dirty="0" smtClean="0"/>
              <a:t>importante in quanto si tratta di area di grande dimensione, cui si attribuiscono indici di edificabilità </a:t>
            </a:r>
          </a:p>
          <a:p>
            <a:r>
              <a:rPr lang="it-IT" i="1" dirty="0" smtClean="0"/>
              <a:t>consistenti. Non si comprende inoltre </a:t>
            </a:r>
            <a:r>
              <a:rPr lang="it-IT" i="1" dirty="0" err="1" smtClean="0"/>
              <a:t>qual’è</a:t>
            </a:r>
            <a:r>
              <a:rPr lang="it-IT" i="1" dirty="0" smtClean="0"/>
              <a:t> l’area cui tali indici dovrebbero applicarsi.</a:t>
            </a:r>
            <a:endParaRPr lang="it-IT" i="1" dirty="0"/>
          </a:p>
        </p:txBody>
      </p:sp>
      <p:sp>
        <p:nvSpPr>
          <p:cNvPr id="10" name="Rettangolo 9"/>
          <p:cNvSpPr/>
          <p:nvPr/>
        </p:nvSpPr>
        <p:spPr>
          <a:xfrm>
            <a:off x="6034024" y="2133409"/>
            <a:ext cx="1645920" cy="29260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2170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284" y="322544"/>
            <a:ext cx="8044585" cy="98809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85" y="1489628"/>
            <a:ext cx="10814947" cy="234069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/>
          <a:srcRect r="12869" b="90783"/>
          <a:stretch/>
        </p:blipFill>
        <p:spPr>
          <a:xfrm>
            <a:off x="369284" y="3811196"/>
            <a:ext cx="10288557" cy="39622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050" y="4207420"/>
            <a:ext cx="10857216" cy="1994183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369284" y="6344322"/>
            <a:ext cx="11401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Considerazioni: L’operazione corrisponde ad un mero cambiamento di strumento attuativo</a:t>
            </a:r>
            <a:endParaRPr lang="it-IT" sz="2400" i="1" dirty="0"/>
          </a:p>
        </p:txBody>
      </p:sp>
    </p:spTree>
    <p:extLst>
      <p:ext uri="{BB962C8B-B14F-4D97-AF65-F5344CB8AC3E}">
        <p14:creationId xmlns:p14="http://schemas.microsoft.com/office/powerpoint/2010/main" val="1595148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>
          <a:xfrm>
            <a:off x="1798320" y="2615883"/>
            <a:ext cx="9144000" cy="13058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 smtClean="0">
                <a:latin typeface="+mn-lt"/>
              </a:rPr>
              <a:t>Le schede - norma delle aree soggette a Piano di Recupero</a:t>
            </a:r>
            <a:endParaRPr lang="it-IT" dirty="0">
              <a:latin typeface="+mn-lt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612604" y="4464722"/>
            <a:ext cx="83297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Il movente dichiarato per ciascuna area è di norma la sussistenza </a:t>
            </a:r>
          </a:p>
          <a:p>
            <a:r>
              <a:rPr lang="it-IT" sz="2400" i="1" dirty="0" smtClean="0"/>
              <a:t>di condizioni di degrado</a:t>
            </a:r>
            <a:endParaRPr lang="it-IT" sz="2400" i="1" dirty="0"/>
          </a:p>
        </p:txBody>
      </p:sp>
    </p:spTree>
    <p:extLst>
      <p:ext uri="{BB962C8B-B14F-4D97-AF65-F5344CB8AC3E}">
        <p14:creationId xmlns:p14="http://schemas.microsoft.com/office/powerpoint/2010/main" val="1437100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960" y="756656"/>
            <a:ext cx="9900993" cy="5552704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1788160" y="2001520"/>
            <a:ext cx="3982720" cy="304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1452880" y="2397760"/>
            <a:ext cx="1727200" cy="2641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8813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498" y="853348"/>
            <a:ext cx="9649611" cy="2367371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864498" y="3445372"/>
            <a:ext cx="209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Considerazioni</a:t>
            </a:r>
            <a:r>
              <a:rPr lang="it-IT" sz="2400" dirty="0" smtClean="0"/>
              <a:t>:</a:t>
            </a:r>
          </a:p>
        </p:txBody>
      </p:sp>
      <p:sp>
        <p:nvSpPr>
          <p:cNvPr id="4" name="Rettangolo 3"/>
          <p:cNvSpPr/>
          <p:nvPr/>
        </p:nvSpPr>
        <p:spPr>
          <a:xfrm>
            <a:off x="864498" y="4085247"/>
            <a:ext cx="110365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smtClean="0"/>
              <a:t>Le due aree, contigue, oggi produttive, sono soggette a due distinti piani di recupero, caratterizzati dalla stessa nuova destinazione: commerciale (media struttura di vendita) e con gli stessi parametri edificatori; </a:t>
            </a:r>
          </a:p>
          <a:p>
            <a:r>
              <a:rPr lang="it-IT" sz="2000" i="1" dirty="0" smtClean="0"/>
              <a:t>che significa, che si prevedono due nuovi supermercati adiacenti?</a:t>
            </a:r>
            <a:endParaRPr lang="it-IT" sz="2000" i="1" dirty="0"/>
          </a:p>
        </p:txBody>
      </p:sp>
      <p:sp>
        <p:nvSpPr>
          <p:cNvPr id="5" name="Rettangolo 4"/>
          <p:cNvSpPr/>
          <p:nvPr/>
        </p:nvSpPr>
        <p:spPr>
          <a:xfrm>
            <a:off x="864498" y="5285576"/>
            <a:ext cx="110365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smtClean="0"/>
              <a:t>Non è presente alcun dato relativo alla consistenza delle due aree – peraltro evidentemente molto diversa</a:t>
            </a:r>
            <a:endParaRPr lang="it-IT" sz="2000" i="1" dirty="0"/>
          </a:p>
        </p:txBody>
      </p:sp>
    </p:spTree>
    <p:extLst>
      <p:ext uri="{BB962C8B-B14F-4D97-AF65-F5344CB8AC3E}">
        <p14:creationId xmlns:p14="http://schemas.microsoft.com/office/powerpoint/2010/main" val="1360126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93" y="406245"/>
            <a:ext cx="10115386" cy="4257195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751840" y="5239435"/>
            <a:ext cx="100337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Trattasi di area </a:t>
            </a:r>
            <a:r>
              <a:rPr lang="it-IT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interclusa tra il parcheggio della stazione </a:t>
            </a:r>
            <a:r>
              <a:rPr lang="it-IT" sz="20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Pisa-S.Rossore</a:t>
            </a:r>
            <a:r>
              <a:rPr lang="it-IT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la ferrovia</a:t>
            </a:r>
            <a:endParaRPr lang="it-IT" sz="20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670193" y="4777770"/>
            <a:ext cx="209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Considerazioni</a:t>
            </a:r>
            <a:r>
              <a:rPr lang="it-IT" sz="2400" dirty="0" smtClean="0"/>
              <a:t>:</a:t>
            </a:r>
          </a:p>
        </p:txBody>
      </p:sp>
      <p:sp>
        <p:nvSpPr>
          <p:cNvPr id="5" name="Rettangolo 4"/>
          <p:cNvSpPr/>
          <p:nvPr/>
        </p:nvSpPr>
        <p:spPr>
          <a:xfrm>
            <a:off x="751840" y="5723097"/>
            <a:ext cx="110365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smtClean="0"/>
              <a:t>Non è presente alcun dato relativo alla consistenza dell’area e degli edifici esistenti, per una parte dei quali si prevede la destinazione residenziale, che pertanto viene sottratta dal computo generale di dimensionamento del piano</a:t>
            </a:r>
            <a:endParaRPr lang="it-IT" sz="2000" i="1" dirty="0"/>
          </a:p>
        </p:txBody>
      </p:sp>
    </p:spTree>
    <p:extLst>
      <p:ext uri="{BB962C8B-B14F-4D97-AF65-F5344CB8AC3E}">
        <p14:creationId xmlns:p14="http://schemas.microsoft.com/office/powerpoint/2010/main" val="20062089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1" y="-91440"/>
            <a:ext cx="10518314" cy="561847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497473" y="5527039"/>
            <a:ext cx="209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Considerazioni</a:t>
            </a:r>
            <a:r>
              <a:rPr lang="it-IT" sz="2400" dirty="0" smtClean="0"/>
              <a:t>:</a:t>
            </a:r>
          </a:p>
        </p:txBody>
      </p:sp>
      <p:sp>
        <p:nvSpPr>
          <p:cNvPr id="4" name="Rettangolo 3"/>
          <p:cNvSpPr/>
          <p:nvPr/>
        </p:nvSpPr>
        <p:spPr>
          <a:xfrm>
            <a:off x="2722880" y="5573205"/>
            <a:ext cx="8575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Trattasi di area completamente edificata con fabbricati a destinazione commerciale. La riduzione volumetrica auspicata è sostenuta dal cambio di destinazione d’uso ammesso.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2722880" y="6129497"/>
            <a:ext cx="84126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 smtClean="0"/>
              <a:t>La mancanza di dati dimensionali non consente di computare la quota residenziale</a:t>
            </a:r>
          </a:p>
          <a:p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3221744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499" y="395977"/>
            <a:ext cx="8779001" cy="606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464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19760" y="1699816"/>
            <a:ext cx="209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Considerazioni</a:t>
            </a:r>
            <a:r>
              <a:rPr lang="it-IT" sz="2400" dirty="0" smtClean="0"/>
              <a:t>:</a:t>
            </a:r>
          </a:p>
        </p:txBody>
      </p:sp>
      <p:sp>
        <p:nvSpPr>
          <p:cNvPr id="3" name="Rettangolo 2"/>
          <p:cNvSpPr/>
          <p:nvPr/>
        </p:nvSpPr>
        <p:spPr>
          <a:xfrm>
            <a:off x="619760" y="2372152"/>
            <a:ext cx="9895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smtClean="0"/>
              <a:t>Non è presente alcun dato relativo alla consistenza dell’area e degli edifici esistenti, né alcun parametro urbanistico di progetto</a:t>
            </a:r>
            <a:endParaRPr lang="it-IT" sz="2000" i="1" dirty="0"/>
          </a:p>
        </p:txBody>
      </p:sp>
      <p:sp>
        <p:nvSpPr>
          <p:cNvPr id="4" name="Rettangolo 3"/>
          <p:cNvSpPr/>
          <p:nvPr/>
        </p:nvSpPr>
        <p:spPr>
          <a:xfrm>
            <a:off x="619760" y="3259108"/>
            <a:ext cx="98247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smtClean="0"/>
              <a:t>Si tratta del complesso della Veterinaria dell’Università di Pisa, progettato dall’architetto Italo Gamberini negli anni ‘60 e oggetto di varie pubblicazioni da parte delle riviste specializzate, meritevole di tutela</a:t>
            </a:r>
            <a:endParaRPr lang="it-IT" sz="2000" i="1" dirty="0"/>
          </a:p>
        </p:txBody>
      </p:sp>
      <p:sp>
        <p:nvSpPr>
          <p:cNvPr id="5" name="Rettangolo 4"/>
          <p:cNvSpPr/>
          <p:nvPr/>
        </p:nvSpPr>
        <p:spPr>
          <a:xfrm>
            <a:off x="619760" y="4274771"/>
            <a:ext cx="97434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smtClean="0"/>
              <a:t>Le destinazioni ammesse sono residenziale, turistico-ricettiva, direzionale e di servizio, senza alcuna indicazione di riparto</a:t>
            </a:r>
            <a:endParaRPr lang="it-IT" sz="2000" i="1" dirty="0"/>
          </a:p>
        </p:txBody>
      </p:sp>
      <p:sp>
        <p:nvSpPr>
          <p:cNvPr id="6" name="Rettangolo 5"/>
          <p:cNvSpPr/>
          <p:nvPr/>
        </p:nvSpPr>
        <p:spPr>
          <a:xfrm>
            <a:off x="619760" y="5003066"/>
            <a:ext cx="9398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i="1" dirty="0" smtClean="0"/>
              <a:t>L’eventuale quota residenziale è sottratta al computo complessivo di dimensionamento del Piano</a:t>
            </a:r>
            <a:endParaRPr lang="it-IT" sz="2000" i="1" dirty="0"/>
          </a:p>
        </p:txBody>
      </p:sp>
    </p:spTree>
    <p:extLst>
      <p:ext uri="{BB962C8B-B14F-4D97-AF65-F5344CB8AC3E}">
        <p14:creationId xmlns:p14="http://schemas.microsoft.com/office/powerpoint/2010/main" val="6765724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192" y="81088"/>
            <a:ext cx="9564641" cy="498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8194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40" y="1471080"/>
            <a:ext cx="5350705" cy="538692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38" y="-111836"/>
            <a:ext cx="8573243" cy="1737511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847647" y="1625675"/>
            <a:ext cx="209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Considerazioni</a:t>
            </a:r>
            <a:r>
              <a:rPr lang="it-IT" sz="2400" dirty="0" smtClean="0"/>
              <a:t>:</a:t>
            </a:r>
          </a:p>
        </p:txBody>
      </p:sp>
      <p:sp>
        <p:nvSpPr>
          <p:cNvPr id="5" name="Rettangolo 4"/>
          <p:cNvSpPr/>
          <p:nvPr/>
        </p:nvSpPr>
        <p:spPr>
          <a:xfrm>
            <a:off x="5847647" y="2298011"/>
            <a:ext cx="6191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 smtClean="0"/>
              <a:t>Non è presente alcun dato relativo alla consistenza delle due aree contigue né degli edifici esistenti</a:t>
            </a:r>
            <a:endParaRPr lang="it-IT" i="1" dirty="0"/>
          </a:p>
        </p:txBody>
      </p:sp>
      <p:sp>
        <p:nvSpPr>
          <p:cNvPr id="6" name="Rettangolo 5"/>
          <p:cNvSpPr/>
          <p:nvPr/>
        </p:nvSpPr>
        <p:spPr>
          <a:xfrm>
            <a:off x="5847645" y="4164540"/>
            <a:ext cx="61919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 smtClean="0"/>
              <a:t>Per l’area 7 non sono presenti prescrizioni di interesse pubblico</a:t>
            </a:r>
            <a:endParaRPr lang="it-IT" i="1" dirty="0"/>
          </a:p>
        </p:txBody>
      </p:sp>
      <p:sp>
        <p:nvSpPr>
          <p:cNvPr id="7" name="Rettangolo 6"/>
          <p:cNvSpPr/>
          <p:nvPr/>
        </p:nvSpPr>
        <p:spPr>
          <a:xfrm>
            <a:off x="5847644" y="3041508"/>
            <a:ext cx="61919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 smtClean="0"/>
              <a:t>Per l’area 6 sono espressi obiettivi di interesse pubblico e una prescrizione per la cessione di un’area a  verde lungo il Canale dei Navicelli</a:t>
            </a:r>
          </a:p>
          <a:p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40603577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04657" cy="6332769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8504657" y="847626"/>
            <a:ext cx="38912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i="1" dirty="0" smtClean="0"/>
              <a:t>Non è presente alcun dato relativo alla consistenza dell’area e degli edifici esistenti, né alcun parametro urbanistico di progetto.</a:t>
            </a:r>
          </a:p>
          <a:p>
            <a:r>
              <a:rPr lang="it-IT" sz="2400" i="1" dirty="0" smtClean="0"/>
              <a:t>L’unica cosa chiara è che si </a:t>
            </a:r>
          </a:p>
          <a:p>
            <a:r>
              <a:rPr lang="it-IT" sz="2400" i="1" dirty="0" smtClean="0"/>
              <a:t>potranno costruire nuove abitazioni di superficie minima pari a 20 mq</a:t>
            </a:r>
            <a:endParaRPr lang="it-IT" sz="2400" i="1" dirty="0"/>
          </a:p>
        </p:txBody>
      </p:sp>
    </p:spTree>
    <p:extLst>
      <p:ext uri="{BB962C8B-B14F-4D97-AF65-F5344CB8AC3E}">
        <p14:creationId xmlns:p14="http://schemas.microsoft.com/office/powerpoint/2010/main" val="15576677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343" y="-288514"/>
            <a:ext cx="8687553" cy="5159187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21556" y="5214650"/>
            <a:ext cx="2095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Considerazioni</a:t>
            </a:r>
            <a:r>
              <a:rPr lang="it-IT" sz="2400" dirty="0" smtClean="0"/>
              <a:t>:</a:t>
            </a:r>
          </a:p>
        </p:txBody>
      </p:sp>
      <p:sp>
        <p:nvSpPr>
          <p:cNvPr id="4" name="Rettangolo 3"/>
          <p:cNvSpPr/>
          <p:nvPr/>
        </p:nvSpPr>
        <p:spPr>
          <a:xfrm>
            <a:off x="812800" y="5836186"/>
            <a:ext cx="9895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 smtClean="0"/>
              <a:t>Non è presente alcun dato relativo alla consistenza dell’area e degli edifici esistenti, né alcun parametro urbanistico di progetto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25613715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846</Words>
  <Application>Microsoft Office PowerPoint</Application>
  <PresentationFormat>Widescreen</PresentationFormat>
  <Paragraphs>70</Paragraphs>
  <Slides>29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Tema di Office</vt:lpstr>
      <vt:lpstr>Le schede- norma  del POC adottato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schede- norma del POC adottato</dc:title>
  <dc:creator>Utente Microsoft</dc:creator>
  <cp:lastModifiedBy>Utente Microsoft</cp:lastModifiedBy>
  <cp:revision>37</cp:revision>
  <dcterms:created xsi:type="dcterms:W3CDTF">2026-09-23T06:25:32Z</dcterms:created>
  <dcterms:modified xsi:type="dcterms:W3CDTF">2026-09-23T14:34:21Z</dcterms:modified>
</cp:coreProperties>
</file>